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9144000"/>
  <p:notesSz cx="6797675" cy="9926625"/>
  <p:embeddedFontLst>
    <p:embeddedFont>
      <p:font typeface="Overlock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9" roundtripDataSignature="AMtx7miCNJhKSCI8wS5YFAQZmTvg9/UZ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4A2A56F-589E-4925-905B-3E014F29B3B3}">
  <a:tblStyle styleId="{D4A2A56F-589E-4925-905B-3E014F29B3B3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F6FC"/>
          </a:solidFill>
        </a:fill>
      </a:tcStyle>
    </a:wholeTbl>
    <a:band1H>
      <a:tcTxStyle b="off" i="off"/>
      <a:tcStyle>
        <a:fill>
          <a:solidFill>
            <a:srgbClr val="D1ECF9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D1ECF9"/>
          </a:solidFill>
        </a:fill>
      </a:tcStyle>
    </a:band1V>
    <a:band2V>
      <a:tcTxStyle b="off" i="off"/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  <a:tblStyle styleId="{38BBD0AF-ED29-4142-9581-8D4663A450E8}" styleName="Table_1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verlock-bold.fntdata"/><Relationship Id="rId25" Type="http://schemas.openxmlformats.org/officeDocument/2006/relationships/font" Target="fonts/Overlock-regular.fntdata"/><Relationship Id="rId28" Type="http://schemas.openxmlformats.org/officeDocument/2006/relationships/font" Target="fonts/Overlock-boldItalic.fntdata"/><Relationship Id="rId27" Type="http://schemas.openxmlformats.org/officeDocument/2006/relationships/font" Target="fonts/Overlock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p12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p13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p14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529848b545_0_453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g1529848b545_0_453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2" name="Google Shape;262;p16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7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5" name="Google Shape;275;p17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2" name="Google Shape;282;p18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9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6" name="Google Shape;296;p19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3" name="Google Shape;303;p21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4" name="Google Shape;304;p21:notes"/>
          <p:cNvSpPr txBox="1"/>
          <p:nvPr>
            <p:ph idx="12" type="sldNum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2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3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p4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p6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p8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529848b545_0_3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g1529848b545_0_3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529848b545_0_144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g1529848b545_0_144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52cd91c34a_0_3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g152cd91c34a_0_3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3"/>
          <p:cNvSpPr txBox="1"/>
          <p:nvPr>
            <p:ph idx="1" type="body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3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2"/>
          <p:cNvSpPr txBox="1"/>
          <p:nvPr>
            <p:ph type="title"/>
          </p:nvPr>
        </p:nvSpPr>
        <p:spPr>
          <a:xfrm>
            <a:off x="609600" y="609600"/>
            <a:ext cx="6347714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2"/>
          <p:cNvSpPr txBox="1"/>
          <p:nvPr>
            <p:ph idx="1" type="body"/>
          </p:nvPr>
        </p:nvSpPr>
        <p:spPr>
          <a:xfrm>
            <a:off x="609600" y="4470400"/>
            <a:ext cx="6347714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7" name="Google Shape;97;p32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2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2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3"/>
          <p:cNvSpPr txBox="1"/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3"/>
          <p:cNvSpPr txBox="1"/>
          <p:nvPr>
            <p:ph idx="1" type="body"/>
          </p:nvPr>
        </p:nvSpPr>
        <p:spPr>
          <a:xfrm>
            <a:off x="1101074" y="3632200"/>
            <a:ext cx="54198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03" name="Google Shape;103;p33"/>
          <p:cNvSpPr txBox="1"/>
          <p:nvPr>
            <p:ph idx="2" type="body"/>
          </p:nvPr>
        </p:nvSpPr>
        <p:spPr>
          <a:xfrm>
            <a:off x="609598" y="4470400"/>
            <a:ext cx="6347715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4" name="Google Shape;104;p33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3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3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3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GB" sz="8000" u="none" cap="none" strike="noStrik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3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GB" sz="8000" u="none" cap="none" strike="noStrik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4"/>
          <p:cNvSpPr txBox="1"/>
          <p:nvPr>
            <p:ph type="title"/>
          </p:nvPr>
        </p:nvSpPr>
        <p:spPr>
          <a:xfrm>
            <a:off x="609598" y="1931988"/>
            <a:ext cx="6347715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4"/>
          <p:cNvSpPr txBox="1"/>
          <p:nvPr>
            <p:ph idx="1" type="body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34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4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4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5"/>
          <p:cNvSpPr txBox="1"/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5"/>
          <p:cNvSpPr txBox="1"/>
          <p:nvPr>
            <p:ph idx="1" type="body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8" name="Google Shape;118;p35"/>
          <p:cNvSpPr txBox="1"/>
          <p:nvPr>
            <p:ph idx="2" type="body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35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5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5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35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GB" sz="8000" u="none" cap="none" strike="noStrik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5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GB" sz="8000" u="none" cap="none" strike="noStrik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6"/>
          <p:cNvSpPr txBox="1"/>
          <p:nvPr>
            <p:ph type="title"/>
          </p:nvPr>
        </p:nvSpPr>
        <p:spPr>
          <a:xfrm>
            <a:off x="615848" y="609600"/>
            <a:ext cx="6341465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6"/>
          <p:cNvSpPr txBox="1"/>
          <p:nvPr>
            <p:ph idx="1" type="body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7" name="Google Shape;127;p36"/>
          <p:cNvSpPr txBox="1"/>
          <p:nvPr>
            <p:ph idx="2" type="body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36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6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6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7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7"/>
          <p:cNvSpPr txBox="1"/>
          <p:nvPr>
            <p:ph idx="1" type="body"/>
          </p:nvPr>
        </p:nvSpPr>
        <p:spPr>
          <a:xfrm rot="5400000">
            <a:off x="1843070" y="927120"/>
            <a:ext cx="3880773" cy="6347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37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7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7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8"/>
          <p:cNvSpPr txBox="1"/>
          <p:nvPr>
            <p:ph type="title"/>
          </p:nvPr>
        </p:nvSpPr>
        <p:spPr>
          <a:xfrm rot="5400000">
            <a:off x="3840993" y="2745919"/>
            <a:ext cx="5251451" cy="978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8"/>
          <p:cNvSpPr txBox="1"/>
          <p:nvPr>
            <p:ph idx="1" type="body"/>
          </p:nvPr>
        </p:nvSpPr>
        <p:spPr>
          <a:xfrm rot="5400000">
            <a:off x="581386" y="637812"/>
            <a:ext cx="5251451" cy="5195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38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8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8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24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34" name="Google Shape;34;p24"/>
            <p:cNvCxnSpPr/>
            <p:nvPr/>
          </p:nvCxnSpPr>
          <p:spPr>
            <a:xfrm flipH="1" rot="10800000">
              <a:off x="5130830" y="4175605"/>
              <a:ext cx="4022475" cy="2682396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019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" name="Google Shape;35;p24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019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6" name="Google Shape;36;p24"/>
            <p:cNvSpPr/>
            <p:nvPr/>
          </p:nvSpPr>
          <p:spPr>
            <a:xfrm>
              <a:off x="6891896" y="1"/>
              <a:ext cx="2269442" cy="6866466"/>
            </a:xfrm>
            <a:custGeom>
              <a:rect b="b" l="l" r="r" t="t"/>
              <a:pathLst>
                <a:path extrusionOk="0" h="6866466" w="2269442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4901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4"/>
            <p:cNvSpPr/>
            <p:nvPr/>
          </p:nvSpPr>
          <p:spPr>
            <a:xfrm>
              <a:off x="7205158" y="-8467"/>
              <a:ext cx="1948147" cy="6866467"/>
            </a:xfrm>
            <a:custGeom>
              <a:rect b="b" l="l" r="r" t="t"/>
              <a:pathLst>
                <a:path extrusionOk="0" h="6866467" w="194814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4"/>
            <p:cNvSpPr/>
            <p:nvPr/>
          </p:nvSpPr>
          <p:spPr>
            <a:xfrm>
              <a:off x="6637896" y="3920066"/>
              <a:ext cx="2513565" cy="2937933"/>
            </a:xfrm>
            <a:custGeom>
              <a:rect b="b" l="l" r="r" t="t"/>
              <a:pathLst>
                <a:path extrusionOk="0" h="3810000" w="3259667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16B0E3">
                <a:alpha val="6509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4"/>
            <p:cNvSpPr/>
            <p:nvPr/>
          </p:nvSpPr>
          <p:spPr>
            <a:xfrm>
              <a:off x="7010429" y="-8467"/>
              <a:ext cx="2142876" cy="6866467"/>
            </a:xfrm>
            <a:custGeom>
              <a:rect b="b" l="l" r="r" t="t"/>
              <a:pathLst>
                <a:path extrusionOk="0" h="6866467" w="28532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019"/>
              </a:srgbClr>
            </a:solidFill>
            <a:ln>
              <a:noFill/>
            </a:ln>
          </p:spPr>
        </p:sp>
        <p:sp>
          <p:nvSpPr>
            <p:cNvPr id="40" name="Google Shape;40;p24"/>
            <p:cNvSpPr/>
            <p:nvPr/>
          </p:nvSpPr>
          <p:spPr>
            <a:xfrm>
              <a:off x="8295776" y="-8467"/>
              <a:ext cx="857530" cy="6866467"/>
            </a:xfrm>
            <a:custGeom>
              <a:rect b="b" l="l" r="r" t="t"/>
              <a:pathLst>
                <a:path extrusionOk="0" h="6866467" w="1286933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6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4"/>
            <p:cNvSpPr/>
            <p:nvPr/>
          </p:nvSpPr>
          <p:spPr>
            <a:xfrm>
              <a:off x="8094165" y="-8468"/>
              <a:ext cx="1066770" cy="6866467"/>
            </a:xfrm>
            <a:custGeom>
              <a:rect b="b" l="l" r="r" t="t"/>
              <a:pathLst>
                <a:path extrusionOk="0" h="6866467" w="1270244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117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4"/>
            <p:cNvSpPr/>
            <p:nvPr/>
          </p:nvSpPr>
          <p:spPr>
            <a:xfrm>
              <a:off x="8068764" y="4893733"/>
              <a:ext cx="1094086" cy="1964267"/>
            </a:xfrm>
            <a:custGeom>
              <a:rect b="b" l="l" r="r" t="t"/>
              <a:pathLst>
                <a:path extrusionOk="0" h="3268133" w="18203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16B0E3">
                <a:alpha val="6509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4"/>
            <p:cNvSpPr/>
            <p:nvPr/>
          </p:nvSpPr>
          <p:spPr>
            <a:xfrm>
              <a:off x="-8466" y="-8468"/>
              <a:ext cx="863600" cy="5698067"/>
            </a:xfrm>
            <a:custGeom>
              <a:rect b="b" l="l" r="r" t="t"/>
              <a:pathLst>
                <a:path extrusionOk="0" h="5698067" w="86360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3921"/>
              </a:schemeClr>
            </a:solidFill>
            <a:ln>
              <a:noFill/>
            </a:ln>
          </p:spPr>
        </p:sp>
      </p:grpSp>
      <p:sp>
        <p:nvSpPr>
          <p:cNvPr id="44" name="Google Shape;44;p24"/>
          <p:cNvSpPr txBox="1"/>
          <p:nvPr>
            <p:ph type="ctrTitle"/>
          </p:nvPr>
        </p:nvSpPr>
        <p:spPr>
          <a:xfrm>
            <a:off x="1130595" y="2404534"/>
            <a:ext cx="5826719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4"/>
          <p:cNvSpPr txBox="1"/>
          <p:nvPr>
            <p:ph idx="1" type="subTitle"/>
          </p:nvPr>
        </p:nvSpPr>
        <p:spPr>
          <a:xfrm>
            <a:off x="1130595" y="4050834"/>
            <a:ext cx="5826719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24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type="title"/>
          </p:nvPr>
        </p:nvSpPr>
        <p:spPr>
          <a:xfrm>
            <a:off x="609598" y="2700868"/>
            <a:ext cx="6347715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" type="body"/>
          </p:nvPr>
        </p:nvSpPr>
        <p:spPr>
          <a:xfrm>
            <a:off x="609598" y="4527448"/>
            <a:ext cx="6347715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25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5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6"/>
          <p:cNvSpPr txBox="1"/>
          <p:nvPr>
            <p:ph type="title"/>
          </p:nvPr>
        </p:nvSpPr>
        <p:spPr>
          <a:xfrm>
            <a:off x="609600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" type="body"/>
          </p:nvPr>
        </p:nvSpPr>
        <p:spPr>
          <a:xfrm>
            <a:off x="609600" y="2160589"/>
            <a:ext cx="3088109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8" name="Google Shape;58;p26"/>
          <p:cNvSpPr txBox="1"/>
          <p:nvPr>
            <p:ph idx="2" type="body"/>
          </p:nvPr>
        </p:nvSpPr>
        <p:spPr>
          <a:xfrm>
            <a:off x="3869204" y="2160590"/>
            <a:ext cx="3088110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9" name="Google Shape;59;p26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6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7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" type="body"/>
          </p:nvPr>
        </p:nvSpPr>
        <p:spPr>
          <a:xfrm>
            <a:off x="609599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5" name="Google Shape;65;p27"/>
          <p:cNvSpPr txBox="1"/>
          <p:nvPr>
            <p:ph idx="2" type="body"/>
          </p:nvPr>
        </p:nvSpPr>
        <p:spPr>
          <a:xfrm>
            <a:off x="609599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3" type="body"/>
          </p:nvPr>
        </p:nvSpPr>
        <p:spPr>
          <a:xfrm>
            <a:off x="3866640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7" name="Google Shape;67;p27"/>
          <p:cNvSpPr txBox="1"/>
          <p:nvPr>
            <p:ph idx="4" type="body"/>
          </p:nvPr>
        </p:nvSpPr>
        <p:spPr>
          <a:xfrm>
            <a:off x="3866640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8" name="Google Shape;68;p27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7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/>
          <p:nvPr>
            <p:ph type="title"/>
          </p:nvPr>
        </p:nvSpPr>
        <p:spPr>
          <a:xfrm>
            <a:off x="609599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8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8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9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0"/>
          <p:cNvSpPr txBox="1"/>
          <p:nvPr>
            <p:ph type="title"/>
          </p:nvPr>
        </p:nvSpPr>
        <p:spPr>
          <a:xfrm>
            <a:off x="609599" y="1498604"/>
            <a:ext cx="2790182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" type="body"/>
          </p:nvPr>
        </p:nvSpPr>
        <p:spPr>
          <a:xfrm>
            <a:off x="3571275" y="514925"/>
            <a:ext cx="3386037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2" type="body"/>
          </p:nvPr>
        </p:nvSpPr>
        <p:spPr>
          <a:xfrm>
            <a:off x="609599" y="2777069"/>
            <a:ext cx="2790182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05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9pPr>
          </a:lstStyle>
          <a:p/>
        </p:txBody>
      </p:sp>
      <p:sp>
        <p:nvSpPr>
          <p:cNvPr id="84" name="Google Shape;84;p30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0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0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1"/>
          <p:cNvSpPr txBox="1"/>
          <p:nvPr>
            <p:ph type="title"/>
          </p:nvPr>
        </p:nvSpPr>
        <p:spPr>
          <a:xfrm>
            <a:off x="609599" y="4800600"/>
            <a:ext cx="6347714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1"/>
          <p:cNvSpPr/>
          <p:nvPr>
            <p:ph idx="2" type="pic"/>
          </p:nvPr>
        </p:nvSpPr>
        <p:spPr>
          <a:xfrm>
            <a:off x="609599" y="609600"/>
            <a:ext cx="6347714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31"/>
          <p:cNvSpPr txBox="1"/>
          <p:nvPr>
            <p:ph idx="1" type="body"/>
          </p:nvPr>
        </p:nvSpPr>
        <p:spPr>
          <a:xfrm>
            <a:off x="609599" y="5367338"/>
            <a:ext cx="6347714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31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1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1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2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11" name="Google Shape;11;p22"/>
            <p:cNvSpPr/>
            <p:nvPr/>
          </p:nvSpPr>
          <p:spPr>
            <a:xfrm>
              <a:off x="-8467" y="4013200"/>
              <a:ext cx="457200" cy="2853267"/>
            </a:xfrm>
            <a:custGeom>
              <a:rect b="b" l="l" r="r" t="t"/>
              <a:pathLst>
                <a:path extrusionOk="0" h="2853267" w="45720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6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" name="Google Shape;12;p22"/>
            <p:cNvCxnSpPr/>
            <p:nvPr/>
          </p:nvCxnSpPr>
          <p:spPr>
            <a:xfrm flipH="1" rot="10800000">
              <a:off x="5130830" y="4175605"/>
              <a:ext cx="4022475" cy="2682396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019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" name="Google Shape;13;p22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019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4" name="Google Shape;14;p22"/>
            <p:cNvSpPr/>
            <p:nvPr/>
          </p:nvSpPr>
          <p:spPr>
            <a:xfrm>
              <a:off x="6891896" y="1"/>
              <a:ext cx="2269442" cy="6866466"/>
            </a:xfrm>
            <a:custGeom>
              <a:rect b="b" l="l" r="r" t="t"/>
              <a:pathLst>
                <a:path extrusionOk="0" h="6866466" w="2269442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4901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2"/>
            <p:cNvSpPr/>
            <p:nvPr/>
          </p:nvSpPr>
          <p:spPr>
            <a:xfrm>
              <a:off x="7205158" y="-8467"/>
              <a:ext cx="1948147" cy="6866467"/>
            </a:xfrm>
            <a:custGeom>
              <a:rect b="b" l="l" r="r" t="t"/>
              <a:pathLst>
                <a:path extrusionOk="0" h="6866467" w="194814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2"/>
            <p:cNvSpPr/>
            <p:nvPr/>
          </p:nvSpPr>
          <p:spPr>
            <a:xfrm>
              <a:off x="6637896" y="3920066"/>
              <a:ext cx="2513565" cy="2937933"/>
            </a:xfrm>
            <a:custGeom>
              <a:rect b="b" l="l" r="r" t="t"/>
              <a:pathLst>
                <a:path extrusionOk="0" h="3810000" w="3259667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16B0E3">
                <a:alpha val="6509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2"/>
            <p:cNvSpPr/>
            <p:nvPr/>
          </p:nvSpPr>
          <p:spPr>
            <a:xfrm>
              <a:off x="7010429" y="-8467"/>
              <a:ext cx="2142876" cy="6866467"/>
            </a:xfrm>
            <a:custGeom>
              <a:rect b="b" l="l" r="r" t="t"/>
              <a:pathLst>
                <a:path extrusionOk="0" h="6866467" w="28532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019"/>
              </a:srgbClr>
            </a:solidFill>
            <a:ln>
              <a:noFill/>
            </a:ln>
          </p:spPr>
        </p:sp>
        <p:sp>
          <p:nvSpPr>
            <p:cNvPr id="18" name="Google Shape;18;p22"/>
            <p:cNvSpPr/>
            <p:nvPr/>
          </p:nvSpPr>
          <p:spPr>
            <a:xfrm>
              <a:off x="8295776" y="-8467"/>
              <a:ext cx="857530" cy="6866467"/>
            </a:xfrm>
            <a:custGeom>
              <a:rect b="b" l="l" r="r" t="t"/>
              <a:pathLst>
                <a:path extrusionOk="0" h="6866467" w="1286933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6901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2"/>
            <p:cNvSpPr/>
            <p:nvPr/>
          </p:nvSpPr>
          <p:spPr>
            <a:xfrm>
              <a:off x="8094165" y="-8468"/>
              <a:ext cx="1066770" cy="6866467"/>
            </a:xfrm>
            <a:custGeom>
              <a:rect b="b" l="l" r="r" t="t"/>
              <a:pathLst>
                <a:path extrusionOk="0" h="6866467" w="1270244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117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2"/>
            <p:cNvSpPr/>
            <p:nvPr/>
          </p:nvSpPr>
          <p:spPr>
            <a:xfrm>
              <a:off x="8068764" y="4893733"/>
              <a:ext cx="1094086" cy="1964267"/>
            </a:xfrm>
            <a:custGeom>
              <a:rect b="b" l="l" r="r" t="t"/>
              <a:pathLst>
                <a:path extrusionOk="0" h="3268133" w="18203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16B0E3">
                <a:alpha val="6509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22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22"/>
          <p:cNvSpPr txBox="1"/>
          <p:nvPr>
            <p:ph idx="1" type="body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22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22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22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3.png"/><Relationship Id="rId5" Type="http://schemas.openxmlformats.org/officeDocument/2006/relationships/image" Target="../media/image23.png"/><Relationship Id="rId6" Type="http://schemas.openxmlformats.org/officeDocument/2006/relationships/image" Target="../media/image18.jpg"/><Relationship Id="rId7" Type="http://schemas.openxmlformats.org/officeDocument/2006/relationships/image" Target="../media/image30.png"/><Relationship Id="rId8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28.png"/><Relationship Id="rId5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millfields.hackney.sch.uk/" TargetMode="External"/><Relationship Id="rId4" Type="http://schemas.openxmlformats.org/officeDocument/2006/relationships/image" Target="../media/image32.png"/><Relationship Id="rId9" Type="http://schemas.openxmlformats.org/officeDocument/2006/relationships/image" Target="../media/image18.jpg"/><Relationship Id="rId5" Type="http://schemas.openxmlformats.org/officeDocument/2006/relationships/image" Target="../media/image34.png"/><Relationship Id="rId6" Type="http://schemas.openxmlformats.org/officeDocument/2006/relationships/image" Target="../media/image39.png"/><Relationship Id="rId7" Type="http://schemas.openxmlformats.org/officeDocument/2006/relationships/image" Target="../media/image38.png"/><Relationship Id="rId8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millfields.hackney.sch.uk/" TargetMode="External"/><Relationship Id="rId4" Type="http://schemas.openxmlformats.org/officeDocument/2006/relationships/image" Target="../media/image3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jpg"/><Relationship Id="rId4" Type="http://schemas.openxmlformats.org/officeDocument/2006/relationships/image" Target="../media/image37.png"/><Relationship Id="rId9" Type="http://schemas.openxmlformats.org/officeDocument/2006/relationships/image" Target="../media/image3.png"/><Relationship Id="rId5" Type="http://schemas.openxmlformats.org/officeDocument/2006/relationships/image" Target="../media/image43.png"/><Relationship Id="rId6" Type="http://schemas.openxmlformats.org/officeDocument/2006/relationships/image" Target="../media/image36.png"/><Relationship Id="rId7" Type="http://schemas.openxmlformats.org/officeDocument/2006/relationships/image" Target="../media/image44.png"/><Relationship Id="rId8" Type="http://schemas.openxmlformats.org/officeDocument/2006/relationships/image" Target="../media/image4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2.jpg"/><Relationship Id="rId4" Type="http://schemas.openxmlformats.org/officeDocument/2006/relationships/image" Target="../media/image4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hyperlink" Target="mailto:________@millfields.hackney.sch.uk" TargetMode="External"/><Relationship Id="rId5" Type="http://schemas.openxmlformats.org/officeDocument/2006/relationships/image" Target="../media/image11.png"/><Relationship Id="rId6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eruane@millfields.hackney.sch.uk" TargetMode="External"/><Relationship Id="rId4" Type="http://schemas.openxmlformats.org/officeDocument/2006/relationships/hyperlink" Target="mailto:kfry@millfields.hackney.sch.uk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3.png"/><Relationship Id="rId7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27.png"/><Relationship Id="rId6" Type="http://schemas.openxmlformats.org/officeDocument/2006/relationships/image" Target="../media/image21.png"/><Relationship Id="rId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0th Jan.pub (Read-Only)" id="147" name="Google Shape;14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8898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050" y="2041024"/>
            <a:ext cx="7023276" cy="226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"/>
          <p:cNvSpPr txBox="1"/>
          <p:nvPr>
            <p:ph type="title"/>
          </p:nvPr>
        </p:nvSpPr>
        <p:spPr>
          <a:xfrm>
            <a:off x="173810" y="2346378"/>
            <a:ext cx="2458616" cy="1143000"/>
          </a:xfrm>
          <a:prstGeom prst="rect">
            <a:avLst/>
          </a:prstGeom>
          <a:noFill/>
          <a:ln>
            <a:noFill/>
          </a:ln>
          <a:effectLst>
            <a:outerShdw blurRad="25400" sx="1000" sy="1000">
              <a:srgbClr val="000000"/>
            </a:outerShdw>
          </a:effectLst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en-GB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Autumn Term</a:t>
            </a:r>
            <a:endParaRPr/>
          </a:p>
        </p:txBody>
      </p:sp>
      <p:sp>
        <p:nvSpPr>
          <p:cNvPr id="223" name="Google Shape;223;p12"/>
          <p:cNvSpPr txBox="1"/>
          <p:nvPr/>
        </p:nvSpPr>
        <p:spPr>
          <a:xfrm>
            <a:off x="0" y="0"/>
            <a:ext cx="7776217" cy="1143000"/>
          </a:xfrm>
          <a:prstGeom prst="rect">
            <a:avLst/>
          </a:prstGeom>
          <a:noFill/>
          <a:ln>
            <a:noFill/>
          </a:ln>
          <a:effectLst>
            <a:outerShdw blurRad="25400" sx="10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rebuchet MS"/>
              <a:buNone/>
            </a:pPr>
            <a:r>
              <a:rPr b="1" i="0" lang="en-GB" sz="49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Maths –Overview of the Year</a:t>
            </a:r>
            <a:r>
              <a:rPr b="1" i="0" lang="en-GB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1" i="0" sz="4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White Rose Maths - Home | Facebook" id="224" name="Google Shape;22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6225" y="116700"/>
            <a:ext cx="909600" cy="9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478" y="1143000"/>
            <a:ext cx="8327349" cy="556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"/>
          <p:cNvSpPr txBox="1"/>
          <p:nvPr>
            <p:ph type="title"/>
          </p:nvPr>
        </p:nvSpPr>
        <p:spPr>
          <a:xfrm>
            <a:off x="173810" y="2346378"/>
            <a:ext cx="2458616" cy="1143000"/>
          </a:xfrm>
          <a:prstGeom prst="rect">
            <a:avLst/>
          </a:prstGeom>
          <a:noFill/>
          <a:ln>
            <a:noFill/>
          </a:ln>
          <a:effectLst>
            <a:outerShdw blurRad="25400" sx="1000" sy="1000">
              <a:srgbClr val="000000"/>
            </a:outerShdw>
          </a:effectLst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en-GB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Autumn Term</a:t>
            </a:r>
            <a:endParaRPr/>
          </a:p>
        </p:txBody>
      </p:sp>
      <p:sp>
        <p:nvSpPr>
          <p:cNvPr id="231" name="Google Shape;231;p13"/>
          <p:cNvSpPr txBox="1"/>
          <p:nvPr/>
        </p:nvSpPr>
        <p:spPr>
          <a:xfrm>
            <a:off x="2195736" y="-18256"/>
            <a:ext cx="4024999" cy="1143000"/>
          </a:xfrm>
          <a:prstGeom prst="rect">
            <a:avLst/>
          </a:prstGeom>
          <a:noFill/>
          <a:ln>
            <a:noFill/>
          </a:ln>
          <a:effectLst>
            <a:outerShdw blurRad="25400" sx="10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rebuchet MS"/>
              <a:buNone/>
            </a:pPr>
            <a:r>
              <a:rPr b="1" i="0" lang="en-GB" sz="4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Maths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30th Jan.pub (Read-Only)" id="232" name="Google Shape;23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8898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625" y="1037726"/>
            <a:ext cx="6844050" cy="527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"/>
          <p:cNvSpPr txBox="1"/>
          <p:nvPr>
            <p:ph idx="1" type="body"/>
          </p:nvPr>
        </p:nvSpPr>
        <p:spPr>
          <a:xfrm>
            <a:off x="753817" y="7029400"/>
            <a:ext cx="8390183" cy="5400600"/>
          </a:xfrm>
          <a:prstGeom prst="rect">
            <a:avLst/>
          </a:prstGeom>
          <a:noFill/>
          <a:ln>
            <a:noFill/>
          </a:ln>
          <a:effectLst>
            <a:outerShdw sx="1000" sy="1000">
              <a:schemeClr val="lt1"/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1459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b="1"/>
          </a:p>
          <a:p>
            <a:pPr indent="-164591" lvl="0" marL="36576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40"/>
              <a:buFont typeface="Noto Sans Symbols"/>
              <a:buNone/>
            </a:pPr>
            <a:r>
              <a:t/>
            </a:r>
            <a:endParaRPr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39" name="Google Shape;239;p14"/>
          <p:cNvSpPr/>
          <p:nvPr/>
        </p:nvSpPr>
        <p:spPr>
          <a:xfrm>
            <a:off x="1976265" y="146739"/>
            <a:ext cx="482798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alibri"/>
              <a:buNone/>
            </a:pPr>
            <a:r>
              <a:rPr b="1" i="0" lang="en-GB" sz="4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Year </a:t>
            </a:r>
            <a:r>
              <a:rPr b="1" lang="en-GB" sz="4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i="0" lang="en-GB" sz="4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Homework </a:t>
            </a:r>
            <a:br>
              <a:rPr b="1" i="0" lang="en-GB" sz="4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4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Clipping" id="240" name="Google Shape;24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8898" y="3233659"/>
            <a:ext cx="2077966" cy="10745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0th Jan.pub (Read-Only)" id="241" name="Google Shape;24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308898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Classroom Users - Have you seen the new originality reports? -  NCCE's Tech Savvy Teacher Blog" id="242" name="Google Shape;24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82345" y="1106054"/>
            <a:ext cx="1386235" cy="13862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mail vs Outlook: What's the Best (Free) Email Service?" id="243" name="Google Shape;243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31451" y="1317939"/>
            <a:ext cx="1650893" cy="794492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4"/>
          <p:cNvSpPr/>
          <p:nvPr/>
        </p:nvSpPr>
        <p:spPr>
          <a:xfrm>
            <a:off x="1683547" y="2643155"/>
            <a:ext cx="141104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Reading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4"/>
          <p:cNvSpPr/>
          <p:nvPr/>
        </p:nvSpPr>
        <p:spPr>
          <a:xfrm>
            <a:off x="5702789" y="2643155"/>
            <a:ext cx="141104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Spelling</a:t>
            </a:r>
            <a:r>
              <a:rPr b="1" i="0" lang="en-GB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75462" y="3255686"/>
            <a:ext cx="2543175" cy="287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4"/>
          <p:cNvSpPr/>
          <p:nvPr/>
        </p:nvSpPr>
        <p:spPr>
          <a:xfrm>
            <a:off x="2603673" y="4530000"/>
            <a:ext cx="241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Maths</a:t>
            </a:r>
            <a:endParaRPr b="1" i="0" sz="2400" u="sng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GB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 minute maths app</a:t>
            </a:r>
            <a:endParaRPr b="1"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8" name="Google Shape;248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68751" y="4819925"/>
            <a:ext cx="1234924" cy="138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529848b545_0_453"/>
          <p:cNvSpPr txBox="1"/>
          <p:nvPr>
            <p:ph type="title"/>
          </p:nvPr>
        </p:nvSpPr>
        <p:spPr>
          <a:xfrm>
            <a:off x="699683" y="567511"/>
            <a:ext cx="7765200" cy="413100"/>
          </a:xfrm>
          <a:prstGeom prst="rect">
            <a:avLst/>
          </a:prstGeom>
          <a:noFill/>
          <a:ln>
            <a:noFill/>
          </a:ln>
          <a:effectLst>
            <a:outerShdw sx="1000" sy="1000">
              <a:srgbClr val="000000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Year 3 Homework Expectations</a:t>
            </a:r>
            <a:br>
              <a:rPr b="1"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254" name="Google Shape;254;g1529848b545_0_453"/>
          <p:cNvSpPr txBox="1"/>
          <p:nvPr>
            <p:ph idx="1" type="body"/>
          </p:nvPr>
        </p:nvSpPr>
        <p:spPr>
          <a:xfrm>
            <a:off x="753817" y="7029400"/>
            <a:ext cx="8390100" cy="5400600"/>
          </a:xfrm>
          <a:prstGeom prst="rect">
            <a:avLst/>
          </a:prstGeom>
          <a:noFill/>
          <a:ln>
            <a:noFill/>
          </a:ln>
          <a:effectLst>
            <a:outerShdw sx="1000" sy="1000">
              <a:schemeClr val="lt1"/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1459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b="1"/>
          </a:p>
          <a:p>
            <a:pPr indent="-164591" lvl="0" marL="36576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40"/>
              <a:buFont typeface="Noto Sans Symbols"/>
              <a:buNone/>
            </a:pPr>
            <a:r>
              <a:t/>
            </a:r>
            <a:endParaRPr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55" name="Google Shape;255;g1529848b545_0_453"/>
          <p:cNvSpPr/>
          <p:nvPr/>
        </p:nvSpPr>
        <p:spPr>
          <a:xfrm>
            <a:off x="2008581" y="55721"/>
            <a:ext cx="68580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alibri"/>
              <a:buNone/>
            </a:pPr>
            <a:r>
              <a:rPr b="1" i="0" lang="en-GB" sz="4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Year </a:t>
            </a:r>
            <a:r>
              <a:rPr b="1" lang="en-GB" sz="4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i="0" lang="en-GB" sz="4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Homework </a:t>
            </a:r>
            <a:br>
              <a:rPr b="1" i="0" lang="en-GB" sz="4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4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1529848b545_0_453"/>
          <p:cNvSpPr/>
          <p:nvPr/>
        </p:nvSpPr>
        <p:spPr>
          <a:xfrm>
            <a:off x="993905" y="978211"/>
            <a:ext cx="5738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Homework projects sent at the beginning of each term to be completed by the end of each term.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30th Jan.pub (Read-Only)" id="257" name="Google Shape;257;g1529848b545_0_4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234" y="55721"/>
            <a:ext cx="1308898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g1529848b545_0_4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4125" y="1777721"/>
            <a:ext cx="2404647" cy="492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1529848b545_0_4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11172" y="1777721"/>
            <a:ext cx="2345948" cy="4927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"/>
          <p:cNvSpPr/>
          <p:nvPr/>
        </p:nvSpPr>
        <p:spPr>
          <a:xfrm>
            <a:off x="251520" y="4049520"/>
            <a:ext cx="38994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http://www.millfields.hackney.sch.uk/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0112" y="4797152"/>
            <a:ext cx="1296144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27984" y="1409943"/>
            <a:ext cx="2808312" cy="2638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9306" y="5259701"/>
            <a:ext cx="22764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268" name="Google Shape;268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23876" y="4910418"/>
            <a:ext cx="1454089" cy="134626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6"/>
          <p:cNvSpPr txBox="1"/>
          <p:nvPr/>
        </p:nvSpPr>
        <p:spPr>
          <a:xfrm>
            <a:off x="577397" y="200794"/>
            <a:ext cx="6912768" cy="8519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Trebuchet MS"/>
              <a:buNone/>
            </a:pPr>
            <a:r>
              <a:rPr b="1" i="0" lang="en-GB" sz="4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Communication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30th Jan.pub (Read-Only)" id="270" name="Google Shape;270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0"/>
            <a:ext cx="1308898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0th Jan.pub (Read-Only)" id="271" name="Google Shape;271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46771" y="3282748"/>
            <a:ext cx="1308898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mail vs Outlook: What's the Best (Free) Email Service?" id="272" name="Google Shape;272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39685" y="1686314"/>
            <a:ext cx="2236096" cy="1076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7"/>
          <p:cNvSpPr txBox="1"/>
          <p:nvPr>
            <p:ph type="title"/>
          </p:nvPr>
        </p:nvSpPr>
        <p:spPr>
          <a:xfrm>
            <a:off x="-684585" y="274004"/>
            <a:ext cx="6912768" cy="851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GB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Millfields Website </a:t>
            </a:r>
            <a:endParaRPr/>
          </a:p>
        </p:txBody>
      </p:sp>
      <p:sp>
        <p:nvSpPr>
          <p:cNvPr id="278" name="Google Shape;278;p17"/>
          <p:cNvSpPr/>
          <p:nvPr/>
        </p:nvSpPr>
        <p:spPr>
          <a:xfrm>
            <a:off x="1979710" y="6381328"/>
            <a:ext cx="38994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http://www.millfields.hackney.sch.uk/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1216" y="620688"/>
            <a:ext cx="5856387" cy="5651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"/>
          <p:cNvSpPr txBox="1"/>
          <p:nvPr>
            <p:ph type="title"/>
          </p:nvPr>
        </p:nvSpPr>
        <p:spPr>
          <a:xfrm>
            <a:off x="66352" y="10440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93"/>
              </a:buClr>
              <a:buSzPts val="4400"/>
              <a:buFont typeface="Trebuchet MS"/>
              <a:buNone/>
            </a:pPr>
            <a:r>
              <a:rPr b="1" lang="en-GB" sz="4400">
                <a:solidFill>
                  <a:srgbClr val="003193"/>
                </a:solidFill>
              </a:rPr>
              <a:t>Lunches</a:t>
            </a:r>
            <a:endParaRPr b="1" sz="4800">
              <a:solidFill>
                <a:srgbClr val="003193"/>
              </a:solidFill>
            </a:endParaRPr>
          </a:p>
        </p:txBody>
      </p:sp>
      <p:pic>
        <p:nvPicPr>
          <p:cNvPr descr="Image result for fruit" id="285" name="Google Shape;28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0418" y="1229777"/>
            <a:ext cx="1714569" cy="1023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14753" y="1951726"/>
            <a:ext cx="1368152" cy="1007852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8"/>
          <p:cNvSpPr txBox="1"/>
          <p:nvPr/>
        </p:nvSpPr>
        <p:spPr>
          <a:xfrm>
            <a:off x="467544" y="5017533"/>
            <a:ext cx="647552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Please book and pay for school lunch or clubs</a:t>
            </a:r>
            <a:endParaRPr b="0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Screen Clipping" id="288" name="Google Shape;288;p18"/>
          <p:cNvPicPr preferRelativeResize="0"/>
          <p:nvPr/>
        </p:nvPicPr>
        <p:blipFill rotWithShape="1">
          <a:blip r:embed="rId5">
            <a:alphaModFix/>
          </a:blip>
          <a:srcRect b="0" l="28658" r="35771" t="31824"/>
          <a:stretch/>
        </p:blipFill>
        <p:spPr>
          <a:xfrm>
            <a:off x="4653857" y="5567891"/>
            <a:ext cx="1944216" cy="1095971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8"/>
          <p:cNvSpPr txBox="1"/>
          <p:nvPr/>
        </p:nvSpPr>
        <p:spPr>
          <a:xfrm>
            <a:off x="88262" y="362480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93"/>
              </a:buClr>
              <a:buSzPts val="4400"/>
              <a:buFont typeface="Trebuchet MS"/>
              <a:buNone/>
            </a:pPr>
            <a:r>
              <a:rPr b="1" i="0" lang="en-GB" sz="4400" u="none" cap="none" strike="noStrike">
                <a:solidFill>
                  <a:srgbClr val="003193"/>
                </a:solidFill>
                <a:latin typeface="Trebuchet MS"/>
                <a:ea typeface="Trebuchet MS"/>
                <a:cs typeface="Trebuchet MS"/>
                <a:sym typeface="Trebuchet MS"/>
              </a:rPr>
              <a:t>Clubs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Clipping" id="290" name="Google Shape;290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26352" y="1271825"/>
            <a:ext cx="2000150" cy="13862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healthy packed lunch" id="291" name="Google Shape;291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04048" y="131235"/>
            <a:ext cx="1594025" cy="1062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292" name="Google Shape;292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915816" y="3513548"/>
            <a:ext cx="4625588" cy="1164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0th Jan.pub (Read-Only)" id="293" name="Google Shape;293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0" y="0"/>
            <a:ext cx="1308898" cy="692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8" name="Google Shape;298;p19"/>
          <p:cNvGraphicFramePr/>
          <p:nvPr/>
        </p:nvGraphicFramePr>
        <p:xfrm>
          <a:off x="899592" y="206084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{D4A2A56F-589E-4925-905B-3E014F29B3B3}</a:tableStyleId>
              </a:tblPr>
              <a:tblGrid>
                <a:gridCol w="3286275"/>
                <a:gridCol w="3261550"/>
              </a:tblGrid>
              <a:tr h="579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/>
                        <a:t>What?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Trebuchet MS"/>
                        <a:buNone/>
                      </a:pPr>
                      <a:r>
                        <a:rPr lang="en-GB" sz="3200" u="none" cap="none" strike="noStrike"/>
                        <a:t>When?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91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b="1" lang="en-GB" sz="1800"/>
                        <a:t>Hepworth Nativity </a:t>
                      </a:r>
                      <a:r>
                        <a:rPr b="1" lang="en-GB" sz="1800" u="none" cap="none" strike="noStrike"/>
                        <a:t>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t/>
                      </a:r>
                      <a:endParaRPr b="1"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t/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/>
                        <a:t>6th December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6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t/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99" name="Google Shape;299;p19"/>
          <p:cNvSpPr/>
          <p:nvPr/>
        </p:nvSpPr>
        <p:spPr>
          <a:xfrm>
            <a:off x="1619672" y="141590"/>
            <a:ext cx="499367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GB" sz="4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Important Dates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0" name="Google Shape;300;p19"/>
          <p:cNvGraphicFramePr/>
          <p:nvPr/>
        </p:nvGraphicFramePr>
        <p:xfrm>
          <a:off x="899592" y="363639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{38BBD0AF-ED29-4142-9581-8D4663A450E8}</a:tableStyleId>
              </a:tblPr>
              <a:tblGrid>
                <a:gridCol w="3032850"/>
                <a:gridCol w="3514975"/>
              </a:tblGrid>
              <a:tr h="450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GB" sz="16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End of Autumn term 1</a:t>
                      </a:r>
                      <a:endParaRPr sz="1600" u="none" cap="none" strike="noStrike"/>
                    </a:p>
                  </a:txBody>
                  <a:tcPr marT="42500" marB="42500" marR="84975" marL="84975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GB" sz="16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2:</a:t>
                      </a:r>
                      <a:r>
                        <a:rPr b="1" lang="en-GB" sz="16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15</a:t>
                      </a:r>
                      <a:r>
                        <a:rPr b="1" i="0" lang="en-GB" sz="16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pm on Friday 2</a:t>
                      </a:r>
                      <a:r>
                        <a:rPr b="1" lang="en-GB" sz="16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 October</a:t>
                      </a:r>
                      <a:r>
                        <a:rPr b="1" i="0" lang="en-GB" sz="16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.</a:t>
                      </a:r>
                      <a:endParaRPr sz="1600" u="none" cap="none" strike="noStrike"/>
                    </a:p>
                  </a:txBody>
                  <a:tcPr marT="42500" marB="42500" marR="84975" marL="84975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CBEF"/>
                    </a:solidFill>
                  </a:tcPr>
                </a:tc>
              </a:tr>
              <a:tr h="450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GB" sz="16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End of Autumn term 2</a:t>
                      </a:r>
                      <a:endParaRPr sz="1600" u="none" cap="none" strike="noStrike"/>
                    </a:p>
                  </a:txBody>
                  <a:tcPr marT="42500" marB="42500" marR="84975" marL="84975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GB" sz="16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2:</a:t>
                      </a:r>
                      <a:r>
                        <a:rPr lang="en-GB" sz="16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15</a:t>
                      </a:r>
                      <a:r>
                        <a:rPr b="0" i="0" lang="en-GB" sz="16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pm on Friday 1</a:t>
                      </a:r>
                      <a:r>
                        <a:rPr lang="en-GB" sz="16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</a:t>
                      </a:r>
                      <a:r>
                        <a:rPr b="0" i="0" lang="en-GB" sz="16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th December.</a:t>
                      </a:r>
                      <a:endParaRPr sz="1600" u="none" cap="none" strike="noStrike"/>
                    </a:p>
                  </a:txBody>
                  <a:tcPr marT="42500" marB="42500" marR="84975" marL="84975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t0.gstatic.com/images?q=tbn:ANd9GcRGxzcPJIRH0-y3ysEVPdgVnFj0Yb47CnhBi3eC5U7RZpBfBaVF" id="306" name="Google Shape;30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8064" y="1299690"/>
            <a:ext cx="1819275" cy="2505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1"/>
          <p:cNvSpPr txBox="1"/>
          <p:nvPr>
            <p:ph type="title"/>
          </p:nvPr>
        </p:nvSpPr>
        <p:spPr>
          <a:xfrm>
            <a:off x="179512" y="195733"/>
            <a:ext cx="6351810" cy="1103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93"/>
              </a:buClr>
              <a:buSzPts val="5000"/>
              <a:buFont typeface="Trebuchet MS"/>
              <a:buNone/>
            </a:pPr>
            <a:r>
              <a:rPr b="1" lang="en-GB" sz="5000">
                <a:solidFill>
                  <a:srgbClr val="003193"/>
                </a:solidFill>
              </a:rPr>
              <a:t>Questions</a:t>
            </a:r>
            <a:endParaRPr/>
          </a:p>
        </p:txBody>
      </p:sp>
      <p:pic>
        <p:nvPicPr>
          <p:cNvPr descr="http://blog.surveymonkey.com/wp-content/uploads/2011/12/faq.jpg" id="308" name="Google Shape;30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3252788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"/>
          <p:cNvSpPr txBox="1"/>
          <p:nvPr/>
        </p:nvSpPr>
        <p:spPr>
          <a:xfrm>
            <a:off x="611560" y="1124744"/>
            <a:ext cx="8136904" cy="5976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en-GB" sz="3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Hepworth </a:t>
            </a:r>
            <a:r>
              <a:rPr b="1" i="0" lang="en-GB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Class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319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319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319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3193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319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3193"/>
              </a:buClr>
              <a:buSzPts val="3200"/>
              <a:buFont typeface="Arial"/>
              <a:buNone/>
            </a:pPr>
            <a:r>
              <a:rPr b="1" lang="en-GB" sz="3200">
                <a:solidFill>
                  <a:srgbClr val="003193"/>
                </a:solidFill>
                <a:latin typeface="Trebuchet MS"/>
                <a:ea typeface="Trebuchet MS"/>
                <a:cs typeface="Trebuchet MS"/>
                <a:sym typeface="Trebuchet MS"/>
              </a:rPr>
              <a:t>Jess Jackson-Virk</a:t>
            </a:r>
            <a:endParaRPr b="1" i="0" sz="3200" u="none" cap="none" strike="noStrike">
              <a:solidFill>
                <a:srgbClr val="00319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</a:pPr>
            <a:r>
              <a:t/>
            </a:r>
            <a:endParaRPr b="1" i="0" sz="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</a:pPr>
            <a:r>
              <a:t/>
            </a:r>
            <a:endParaRPr b="1" i="0" sz="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</a:pPr>
            <a:r>
              <a:t/>
            </a:r>
            <a:endParaRPr b="1" i="0" sz="2800" u="sng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GB" sz="28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TLA’s</a:t>
            </a:r>
            <a:r>
              <a:rPr b="1" i="0" lang="en-GB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r>
              <a:rPr b="1" lang="en-GB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Manjit</a:t>
            </a:r>
            <a:r>
              <a:rPr b="1" i="0" lang="en-GB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b="1" lang="en-GB" sz="2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Selime </a:t>
            </a:r>
            <a:r>
              <a:rPr b="1" i="0" lang="en-GB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and Jerene</a:t>
            </a:r>
            <a:endParaRPr b="1" i="0" sz="3200" u="none" cap="none" strike="noStrike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4" name="Google Shape;15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9668" y="194865"/>
            <a:ext cx="1224136" cy="697386"/>
          </a:xfrm>
          <a:prstGeom prst="rect">
            <a:avLst/>
          </a:prstGeom>
          <a:noFill/>
          <a:ln>
            <a:noFill/>
          </a:ln>
        </p:spPr>
      </p:pic>
      <p:sp>
        <p:nvSpPr>
          <p:cNvPr descr="image.png" id="155" name="Google Shape;155;p2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"/>
          <p:cNvSpPr/>
          <p:nvPr/>
        </p:nvSpPr>
        <p:spPr>
          <a:xfrm>
            <a:off x="611547" y="5229200"/>
            <a:ext cx="48561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latin typeface="Trebuchet MS"/>
                <a:ea typeface="Trebuchet MS"/>
                <a:cs typeface="Trebuchet MS"/>
                <a:sym typeface="Trebuchet MS"/>
              </a:rPr>
              <a:t>jjacksonvirk</a:t>
            </a:r>
            <a:r>
              <a:rPr b="0" i="0" lang="en-GB" sz="18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@millfields.hackney.sch.uk</a:t>
            </a:r>
            <a:r>
              <a:rPr b="0" i="0" lang="en-GB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Class Teacher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4900" y="892250"/>
            <a:ext cx="2144801" cy="3429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65325" y="1741000"/>
            <a:ext cx="3874252" cy="258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"/>
          <p:cNvSpPr/>
          <p:nvPr/>
        </p:nvSpPr>
        <p:spPr>
          <a:xfrm>
            <a:off x="1115616" y="1629670"/>
            <a:ext cx="375846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amohi@millfields.hackney.sch.uk</a:t>
            </a:r>
            <a:r>
              <a:rPr b="0" i="0" lang="en-GB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Phase Lead for  Key Stage 1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879695" y="4554882"/>
            <a:ext cx="499367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kfry@millfields.hackney.sch.uk</a:t>
            </a:r>
            <a:r>
              <a:rPr b="0" i="0" lang="en-GB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SENCO - 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 educational needs coordinator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30th Jan.pub (Read-Only)" id="165" name="Google Shape;16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1308898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38742" y="3706426"/>
            <a:ext cx="1872208" cy="2343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6038740" y="980728"/>
            <a:ext cx="1872209" cy="194421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"/>
          <p:cNvSpPr/>
          <p:nvPr/>
        </p:nvSpPr>
        <p:spPr>
          <a:xfrm>
            <a:off x="621089" y="476672"/>
            <a:ext cx="7056784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We will discuss: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GB" sz="3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Year </a:t>
            </a:r>
            <a:r>
              <a:rPr lang="en-GB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b="0" i="0" lang="en-GB" sz="3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in 2022-2023</a:t>
            </a:r>
            <a:endParaRPr b="0" i="0" sz="3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GB" sz="3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Curriculum </a:t>
            </a:r>
            <a:endParaRPr b="0" i="0" sz="3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GB" sz="3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Homework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GB" sz="3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Communication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GB" sz="3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30th Jan.pub (Read-Only)" id="173" name="Google Shape;17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8898" cy="692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"/>
          <p:cNvSpPr txBox="1"/>
          <p:nvPr>
            <p:ph type="title"/>
          </p:nvPr>
        </p:nvSpPr>
        <p:spPr>
          <a:xfrm>
            <a:off x="993324" y="39727"/>
            <a:ext cx="58326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Trebuchet MS"/>
              <a:buNone/>
            </a:pPr>
            <a:r>
              <a:rPr b="1" lang="en-GB" sz="4000">
                <a:solidFill>
                  <a:srgbClr val="002060"/>
                </a:solidFill>
              </a:rPr>
              <a:t>PE days and kit</a:t>
            </a:r>
            <a:endParaRPr/>
          </a:p>
        </p:txBody>
      </p:sp>
      <p:sp>
        <p:nvSpPr>
          <p:cNvPr id="179" name="Google Shape;179;p6"/>
          <p:cNvSpPr txBox="1"/>
          <p:nvPr>
            <p:ph idx="1" type="body"/>
          </p:nvPr>
        </p:nvSpPr>
        <p:spPr>
          <a:xfrm>
            <a:off x="395536" y="1340768"/>
            <a:ext cx="7488832" cy="48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>
                <a:solidFill>
                  <a:schemeClr val="dk1"/>
                </a:solidFill>
              </a:rPr>
              <a:t>Hepworth have </a:t>
            </a:r>
            <a:r>
              <a:rPr b="1" lang="en-GB" sz="2400">
                <a:solidFill>
                  <a:schemeClr val="dk1"/>
                </a:solidFill>
              </a:rPr>
              <a:t>PE</a:t>
            </a:r>
            <a:r>
              <a:rPr lang="en-GB" sz="2400">
                <a:solidFill>
                  <a:schemeClr val="dk1"/>
                </a:solidFill>
              </a:rPr>
              <a:t> on the following days: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>
                <a:solidFill>
                  <a:schemeClr val="dk1"/>
                </a:solidFill>
              </a:rPr>
              <a:t>Wednesday and Thursday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br>
              <a:rPr b="1" lang="en-GB" sz="2400">
                <a:solidFill>
                  <a:schemeClr val="dk1"/>
                </a:solidFill>
              </a:rPr>
            </a:b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>
                <a:solidFill>
                  <a:schemeClr val="dk1"/>
                </a:solidFill>
              </a:rPr>
              <a:t>Please ensure that your child comes to school wearing their PE kit on these days.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i="1" lang="en-GB" sz="2400">
                <a:solidFill>
                  <a:schemeClr val="dk1"/>
                </a:solidFill>
              </a:rPr>
              <a:t>Most lessons will be outside</a:t>
            </a:r>
            <a:endParaRPr/>
          </a:p>
        </p:txBody>
      </p:sp>
      <p:pic>
        <p:nvPicPr>
          <p:cNvPr descr="Screen Clipping" id="180" name="Google Shape;18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22247" y="2924445"/>
            <a:ext cx="841288" cy="14297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181" name="Google Shape;18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2474" y="1784730"/>
            <a:ext cx="971061" cy="11774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182" name="Google Shape;18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37300" y="3879452"/>
            <a:ext cx="1109758" cy="649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0th Jan.pub (Read-Only)" id="183" name="Google Shape;18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0"/>
            <a:ext cx="1308898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62372" y="2329039"/>
            <a:ext cx="944560" cy="2199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"/>
          <p:cNvSpPr txBox="1"/>
          <p:nvPr>
            <p:ph type="title"/>
          </p:nvPr>
        </p:nvSpPr>
        <p:spPr>
          <a:xfrm>
            <a:off x="14353" y="260648"/>
            <a:ext cx="662473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93"/>
              </a:buClr>
              <a:buSzPts val="4000"/>
              <a:buFont typeface="Trebuchet MS"/>
              <a:buNone/>
            </a:pPr>
            <a:r>
              <a:rPr b="1" lang="en-GB" sz="4000">
                <a:solidFill>
                  <a:srgbClr val="003193"/>
                </a:solidFill>
              </a:rPr>
              <a:t>Year 2 </a:t>
            </a:r>
            <a:r>
              <a:rPr b="1" lang="en-GB" sz="4000" u="sng">
                <a:solidFill>
                  <a:srgbClr val="003193"/>
                </a:solidFill>
              </a:rPr>
              <a:t>Example</a:t>
            </a:r>
            <a:r>
              <a:rPr b="1" lang="en-GB" sz="4000">
                <a:solidFill>
                  <a:srgbClr val="003193"/>
                </a:solidFill>
              </a:rPr>
              <a:t> Timetable</a:t>
            </a:r>
            <a:endParaRPr/>
          </a:p>
        </p:txBody>
      </p:sp>
      <p:pic>
        <p:nvPicPr>
          <p:cNvPr id="190" name="Google Shape;19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56048"/>
            <a:ext cx="8839199" cy="4783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529848b545_0_3"/>
          <p:cNvSpPr txBox="1"/>
          <p:nvPr>
            <p:ph type="title"/>
          </p:nvPr>
        </p:nvSpPr>
        <p:spPr>
          <a:xfrm>
            <a:off x="1277344" y="254539"/>
            <a:ext cx="5832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93"/>
              </a:buClr>
              <a:buSzPts val="4800"/>
              <a:buFont typeface="Trebuchet MS"/>
              <a:buNone/>
            </a:pPr>
            <a:r>
              <a:rPr b="1" lang="en-GB" sz="4800">
                <a:solidFill>
                  <a:srgbClr val="003193"/>
                </a:solidFill>
              </a:rPr>
              <a:t>Year 2 Curriculum</a:t>
            </a:r>
            <a:endParaRPr/>
          </a:p>
        </p:txBody>
      </p:sp>
      <p:pic>
        <p:nvPicPr>
          <p:cNvPr descr="Screen Clipping" id="196" name="Google Shape;196;g1529848b545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2452" y="5215699"/>
            <a:ext cx="2678470" cy="14462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0th Jan.pub (Read-Only)" id="197" name="Google Shape;197;g1529848b545_0_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308898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1529848b545_0_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550" y="1197514"/>
            <a:ext cx="7460467" cy="3513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529848b545_0_144"/>
          <p:cNvSpPr txBox="1"/>
          <p:nvPr/>
        </p:nvSpPr>
        <p:spPr>
          <a:xfrm>
            <a:off x="2195736" y="-85587"/>
            <a:ext cx="4025100" cy="1143000"/>
          </a:xfrm>
          <a:prstGeom prst="rect">
            <a:avLst/>
          </a:prstGeom>
          <a:noFill/>
          <a:ln>
            <a:noFill/>
          </a:ln>
          <a:effectLst>
            <a:outerShdw blurRad="25400" sx="10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93"/>
              </a:buClr>
              <a:buSzPts val="4800"/>
              <a:buFont typeface="Calibri"/>
              <a:buNone/>
            </a:pPr>
            <a:r>
              <a:rPr b="1" i="0" lang="en-GB" sz="4800" u="none" cap="none" strike="noStrike">
                <a:solidFill>
                  <a:srgbClr val="003193"/>
                </a:solidFill>
                <a:latin typeface="Calibri"/>
                <a:ea typeface="Calibri"/>
                <a:cs typeface="Calibri"/>
                <a:sym typeface="Calibri"/>
              </a:rPr>
              <a:t>Autumn Term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30th Jan.pub (Read-Only)" id="204" name="Google Shape;204;g1529848b545_0_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8898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1529848b545_0_1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7575" y="1057413"/>
            <a:ext cx="5833857" cy="5495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52cd91c34a_0_3"/>
          <p:cNvSpPr txBox="1"/>
          <p:nvPr>
            <p:ph type="title"/>
          </p:nvPr>
        </p:nvSpPr>
        <p:spPr>
          <a:xfrm>
            <a:off x="173810" y="2346378"/>
            <a:ext cx="2458500" cy="1143000"/>
          </a:xfrm>
          <a:prstGeom prst="rect">
            <a:avLst/>
          </a:prstGeom>
          <a:noFill/>
          <a:ln>
            <a:noFill/>
          </a:ln>
          <a:effectLst>
            <a:outerShdw blurRad="25400" sx="1000" sy="1000">
              <a:srgbClr val="000000"/>
            </a:outerShdw>
          </a:effectLst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en-GB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Autumn Term</a:t>
            </a:r>
            <a:endParaRPr/>
          </a:p>
        </p:txBody>
      </p:sp>
      <p:sp>
        <p:nvSpPr>
          <p:cNvPr id="211" name="Google Shape;211;g152cd91c34a_0_3"/>
          <p:cNvSpPr txBox="1"/>
          <p:nvPr/>
        </p:nvSpPr>
        <p:spPr>
          <a:xfrm>
            <a:off x="654449" y="260648"/>
            <a:ext cx="7344900" cy="1143000"/>
          </a:xfrm>
          <a:prstGeom prst="rect">
            <a:avLst/>
          </a:prstGeom>
          <a:noFill/>
          <a:ln>
            <a:noFill/>
          </a:ln>
          <a:effectLst>
            <a:outerShdw blurRad="25400" sx="10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93"/>
              </a:buClr>
              <a:buSzPts val="4800"/>
              <a:buFont typeface="Trebuchet MS"/>
              <a:buNone/>
            </a:pPr>
            <a:r>
              <a:rPr b="1" i="0" lang="en-GB" sz="4800" u="none" cap="none" strike="noStrike">
                <a:solidFill>
                  <a:srgbClr val="003193"/>
                </a:solidFill>
                <a:latin typeface="Trebuchet MS"/>
                <a:ea typeface="Trebuchet MS"/>
                <a:cs typeface="Trebuchet MS"/>
                <a:sym typeface="Trebuchet MS"/>
              </a:rPr>
              <a:t>English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93"/>
              </a:buClr>
              <a:buSzPts val="4800"/>
              <a:buFont typeface="Trebuchet MS"/>
              <a:buNone/>
            </a:pPr>
            <a:r>
              <a:rPr b="1" i="0" lang="en-GB" sz="4800" u="none" cap="none" strike="noStrike">
                <a:solidFill>
                  <a:srgbClr val="003193"/>
                </a:solidFill>
                <a:latin typeface="Trebuchet MS"/>
                <a:ea typeface="Trebuchet MS"/>
                <a:cs typeface="Trebuchet MS"/>
                <a:sym typeface="Trebuchet MS"/>
              </a:rPr>
              <a:t>Reading, Writing &amp; SPAG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30th Jan.pub (Read-Only)" id="212" name="Google Shape;212;g152cd91c34a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8898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152cd91c34a_0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800" y="1674865"/>
            <a:ext cx="2629050" cy="10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152cd91c34a_0_3"/>
          <p:cNvPicPr preferRelativeResize="0"/>
          <p:nvPr/>
        </p:nvPicPr>
        <p:blipFill rotWithShape="1">
          <a:blip r:embed="rId5">
            <a:alphaModFix/>
          </a:blip>
          <a:srcRect b="0" l="0" r="30099" t="0"/>
          <a:stretch/>
        </p:blipFill>
        <p:spPr>
          <a:xfrm>
            <a:off x="2632300" y="1773775"/>
            <a:ext cx="4122651" cy="185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152cd91c34a_0_3"/>
          <p:cNvPicPr preferRelativeResize="0"/>
          <p:nvPr/>
        </p:nvPicPr>
        <p:blipFill rotWithShape="1">
          <a:blip r:embed="rId6">
            <a:alphaModFix/>
          </a:blip>
          <a:srcRect b="0" l="8865" r="27718" t="0"/>
          <a:stretch/>
        </p:blipFill>
        <p:spPr>
          <a:xfrm>
            <a:off x="307527" y="2819712"/>
            <a:ext cx="2361576" cy="307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152cd91c34a_0_3"/>
          <p:cNvPicPr preferRelativeResize="0"/>
          <p:nvPr/>
        </p:nvPicPr>
        <p:blipFill rotWithShape="1">
          <a:blip r:embed="rId5">
            <a:alphaModFix/>
          </a:blip>
          <a:srcRect b="0" l="69565" r="0" t="0"/>
          <a:stretch/>
        </p:blipFill>
        <p:spPr>
          <a:xfrm>
            <a:off x="4987400" y="2700200"/>
            <a:ext cx="1795026" cy="185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152cd91c34a_0_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94785" y="4500400"/>
            <a:ext cx="2848357" cy="199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2015-10-07T13:08:01Z</dcterms:created>
  <dc:creator>supply</dc:creator>
</cp:coreProperties>
</file>